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2C38D1-5655-40BA-1753-F59F9BE02D5B}"/>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41393E46-D03B-D250-1E53-E2EF94610A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A940CACD-C9C2-7905-8D52-1B91317731D8}"/>
              </a:ext>
            </a:extLst>
          </p:cNvPr>
          <p:cNvSpPr>
            <a:spLocks noGrp="1"/>
          </p:cNvSpPr>
          <p:nvPr>
            <p:ph type="dt" sz="half" idx="10"/>
          </p:nvPr>
        </p:nvSpPr>
        <p:spPr/>
        <p:txBody>
          <a:bodyPr/>
          <a:lstStyle/>
          <a:p>
            <a:fld id="{3FD63E3C-F9F4-4DC5-8BF2-1E2A955DAA98}" type="datetimeFigureOut">
              <a:rPr lang="ru-RU" smtClean="0"/>
              <a:t>02.03.2023</a:t>
            </a:fld>
            <a:endParaRPr lang="ru-RU"/>
          </a:p>
        </p:txBody>
      </p:sp>
      <p:sp>
        <p:nvSpPr>
          <p:cNvPr id="5" name="Нижний колонтитул 4">
            <a:extLst>
              <a:ext uri="{FF2B5EF4-FFF2-40B4-BE49-F238E27FC236}">
                <a16:creationId xmlns:a16="http://schemas.microsoft.com/office/drawing/2014/main" id="{8F9E44BD-D6CE-38C4-E750-1CABBC3D23F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4E48739A-7F38-72EF-CB34-C216892BD72D}"/>
              </a:ext>
            </a:extLst>
          </p:cNvPr>
          <p:cNvSpPr>
            <a:spLocks noGrp="1"/>
          </p:cNvSpPr>
          <p:nvPr>
            <p:ph type="sldNum" sz="quarter" idx="12"/>
          </p:nvPr>
        </p:nvSpPr>
        <p:spPr/>
        <p:txBody>
          <a:bodyPr/>
          <a:lstStyle/>
          <a:p>
            <a:fld id="{E6EBD246-0894-48F5-8D78-AC511D387317}" type="slidenum">
              <a:rPr lang="ru-RU" smtClean="0"/>
              <a:t>‹#›</a:t>
            </a:fld>
            <a:endParaRPr lang="ru-RU"/>
          </a:p>
        </p:txBody>
      </p:sp>
    </p:spTree>
    <p:extLst>
      <p:ext uri="{BB962C8B-B14F-4D97-AF65-F5344CB8AC3E}">
        <p14:creationId xmlns:p14="http://schemas.microsoft.com/office/powerpoint/2010/main" val="1429132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848499-94C9-49B5-2E1D-97AB7D7D8C9B}"/>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2CD4EC08-4570-4CA0-F7F2-0DD8C0A87489}"/>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391466F4-CA48-18D1-2EC2-87A43ACDF427}"/>
              </a:ext>
            </a:extLst>
          </p:cNvPr>
          <p:cNvSpPr>
            <a:spLocks noGrp="1"/>
          </p:cNvSpPr>
          <p:nvPr>
            <p:ph type="dt" sz="half" idx="10"/>
          </p:nvPr>
        </p:nvSpPr>
        <p:spPr/>
        <p:txBody>
          <a:bodyPr/>
          <a:lstStyle/>
          <a:p>
            <a:fld id="{3FD63E3C-F9F4-4DC5-8BF2-1E2A955DAA98}" type="datetimeFigureOut">
              <a:rPr lang="ru-RU" smtClean="0"/>
              <a:t>02.03.2023</a:t>
            </a:fld>
            <a:endParaRPr lang="ru-RU"/>
          </a:p>
        </p:txBody>
      </p:sp>
      <p:sp>
        <p:nvSpPr>
          <p:cNvPr id="5" name="Нижний колонтитул 4">
            <a:extLst>
              <a:ext uri="{FF2B5EF4-FFF2-40B4-BE49-F238E27FC236}">
                <a16:creationId xmlns:a16="http://schemas.microsoft.com/office/drawing/2014/main" id="{78B28965-CCDF-EE4C-B19F-0162812EED0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0BE40B3-AF30-7375-F1D8-62D02040D3B6}"/>
              </a:ext>
            </a:extLst>
          </p:cNvPr>
          <p:cNvSpPr>
            <a:spLocks noGrp="1"/>
          </p:cNvSpPr>
          <p:nvPr>
            <p:ph type="sldNum" sz="quarter" idx="12"/>
          </p:nvPr>
        </p:nvSpPr>
        <p:spPr/>
        <p:txBody>
          <a:bodyPr/>
          <a:lstStyle/>
          <a:p>
            <a:fld id="{E6EBD246-0894-48F5-8D78-AC511D387317}" type="slidenum">
              <a:rPr lang="ru-RU" smtClean="0"/>
              <a:t>‹#›</a:t>
            </a:fld>
            <a:endParaRPr lang="ru-RU"/>
          </a:p>
        </p:txBody>
      </p:sp>
    </p:spTree>
    <p:extLst>
      <p:ext uri="{BB962C8B-B14F-4D97-AF65-F5344CB8AC3E}">
        <p14:creationId xmlns:p14="http://schemas.microsoft.com/office/powerpoint/2010/main" val="845208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76564DB3-6E44-C4E1-48A7-8147124F8EBB}"/>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460ADB55-39EC-70F1-09C7-C90038656157}"/>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21B7EA0-8CE2-9A73-0450-6B90A25DE2B5}"/>
              </a:ext>
            </a:extLst>
          </p:cNvPr>
          <p:cNvSpPr>
            <a:spLocks noGrp="1"/>
          </p:cNvSpPr>
          <p:nvPr>
            <p:ph type="dt" sz="half" idx="10"/>
          </p:nvPr>
        </p:nvSpPr>
        <p:spPr/>
        <p:txBody>
          <a:bodyPr/>
          <a:lstStyle/>
          <a:p>
            <a:fld id="{3FD63E3C-F9F4-4DC5-8BF2-1E2A955DAA98}" type="datetimeFigureOut">
              <a:rPr lang="ru-RU" smtClean="0"/>
              <a:t>02.03.2023</a:t>
            </a:fld>
            <a:endParaRPr lang="ru-RU"/>
          </a:p>
        </p:txBody>
      </p:sp>
      <p:sp>
        <p:nvSpPr>
          <p:cNvPr id="5" name="Нижний колонтитул 4">
            <a:extLst>
              <a:ext uri="{FF2B5EF4-FFF2-40B4-BE49-F238E27FC236}">
                <a16:creationId xmlns:a16="http://schemas.microsoft.com/office/drawing/2014/main" id="{A54BBD32-E537-8D88-71EA-DC4283903AD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4B0A54F-988B-6C11-CB9B-0354A93197B8}"/>
              </a:ext>
            </a:extLst>
          </p:cNvPr>
          <p:cNvSpPr>
            <a:spLocks noGrp="1"/>
          </p:cNvSpPr>
          <p:nvPr>
            <p:ph type="sldNum" sz="quarter" idx="12"/>
          </p:nvPr>
        </p:nvSpPr>
        <p:spPr/>
        <p:txBody>
          <a:bodyPr/>
          <a:lstStyle/>
          <a:p>
            <a:fld id="{E6EBD246-0894-48F5-8D78-AC511D387317}" type="slidenum">
              <a:rPr lang="ru-RU" smtClean="0"/>
              <a:t>‹#›</a:t>
            </a:fld>
            <a:endParaRPr lang="ru-RU"/>
          </a:p>
        </p:txBody>
      </p:sp>
    </p:spTree>
    <p:extLst>
      <p:ext uri="{BB962C8B-B14F-4D97-AF65-F5344CB8AC3E}">
        <p14:creationId xmlns:p14="http://schemas.microsoft.com/office/powerpoint/2010/main" val="1767434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2A5768-F2EE-0C70-586E-2A8B882FF8F1}"/>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7B271C1B-284C-BB33-DE80-63842CA67137}"/>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C223CA4-02A9-BD36-27E4-ADA7307223DB}"/>
              </a:ext>
            </a:extLst>
          </p:cNvPr>
          <p:cNvSpPr>
            <a:spLocks noGrp="1"/>
          </p:cNvSpPr>
          <p:nvPr>
            <p:ph type="dt" sz="half" idx="10"/>
          </p:nvPr>
        </p:nvSpPr>
        <p:spPr/>
        <p:txBody>
          <a:bodyPr/>
          <a:lstStyle/>
          <a:p>
            <a:fld id="{3FD63E3C-F9F4-4DC5-8BF2-1E2A955DAA98}" type="datetimeFigureOut">
              <a:rPr lang="ru-RU" smtClean="0"/>
              <a:t>02.03.2023</a:t>
            </a:fld>
            <a:endParaRPr lang="ru-RU"/>
          </a:p>
        </p:txBody>
      </p:sp>
      <p:sp>
        <p:nvSpPr>
          <p:cNvPr id="5" name="Нижний колонтитул 4">
            <a:extLst>
              <a:ext uri="{FF2B5EF4-FFF2-40B4-BE49-F238E27FC236}">
                <a16:creationId xmlns:a16="http://schemas.microsoft.com/office/drawing/2014/main" id="{0CD9B4CF-A1CC-EA38-DA09-791CB057490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37DF639-BB68-1C15-A93A-1B43EE4718BD}"/>
              </a:ext>
            </a:extLst>
          </p:cNvPr>
          <p:cNvSpPr>
            <a:spLocks noGrp="1"/>
          </p:cNvSpPr>
          <p:nvPr>
            <p:ph type="sldNum" sz="quarter" idx="12"/>
          </p:nvPr>
        </p:nvSpPr>
        <p:spPr/>
        <p:txBody>
          <a:bodyPr/>
          <a:lstStyle/>
          <a:p>
            <a:fld id="{E6EBD246-0894-48F5-8D78-AC511D387317}" type="slidenum">
              <a:rPr lang="ru-RU" smtClean="0"/>
              <a:t>‹#›</a:t>
            </a:fld>
            <a:endParaRPr lang="ru-RU"/>
          </a:p>
        </p:txBody>
      </p:sp>
    </p:spTree>
    <p:extLst>
      <p:ext uri="{BB962C8B-B14F-4D97-AF65-F5344CB8AC3E}">
        <p14:creationId xmlns:p14="http://schemas.microsoft.com/office/powerpoint/2010/main" val="1620404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BB470F-61A1-EF32-665C-FE6863F0A0B6}"/>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6704F11C-72D8-B373-FB10-9F80DC563F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EDF38FAE-B473-2BD9-F5D4-A40AAA60811F}"/>
              </a:ext>
            </a:extLst>
          </p:cNvPr>
          <p:cNvSpPr>
            <a:spLocks noGrp="1"/>
          </p:cNvSpPr>
          <p:nvPr>
            <p:ph type="dt" sz="half" idx="10"/>
          </p:nvPr>
        </p:nvSpPr>
        <p:spPr/>
        <p:txBody>
          <a:bodyPr/>
          <a:lstStyle/>
          <a:p>
            <a:fld id="{3FD63E3C-F9F4-4DC5-8BF2-1E2A955DAA98}" type="datetimeFigureOut">
              <a:rPr lang="ru-RU" smtClean="0"/>
              <a:t>02.03.2023</a:t>
            </a:fld>
            <a:endParaRPr lang="ru-RU"/>
          </a:p>
        </p:txBody>
      </p:sp>
      <p:sp>
        <p:nvSpPr>
          <p:cNvPr id="5" name="Нижний колонтитул 4">
            <a:extLst>
              <a:ext uri="{FF2B5EF4-FFF2-40B4-BE49-F238E27FC236}">
                <a16:creationId xmlns:a16="http://schemas.microsoft.com/office/drawing/2014/main" id="{929FD67B-9BA4-E050-8203-05DE6B3C275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5C26473-6C4E-B027-9A1F-C4F08730B78E}"/>
              </a:ext>
            </a:extLst>
          </p:cNvPr>
          <p:cNvSpPr>
            <a:spLocks noGrp="1"/>
          </p:cNvSpPr>
          <p:nvPr>
            <p:ph type="sldNum" sz="quarter" idx="12"/>
          </p:nvPr>
        </p:nvSpPr>
        <p:spPr/>
        <p:txBody>
          <a:bodyPr/>
          <a:lstStyle/>
          <a:p>
            <a:fld id="{E6EBD246-0894-48F5-8D78-AC511D387317}" type="slidenum">
              <a:rPr lang="ru-RU" smtClean="0"/>
              <a:t>‹#›</a:t>
            </a:fld>
            <a:endParaRPr lang="ru-RU"/>
          </a:p>
        </p:txBody>
      </p:sp>
    </p:spTree>
    <p:extLst>
      <p:ext uri="{BB962C8B-B14F-4D97-AF65-F5344CB8AC3E}">
        <p14:creationId xmlns:p14="http://schemas.microsoft.com/office/powerpoint/2010/main" val="3425200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1584B2-450E-5061-929D-482AEFECE691}"/>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7EF46DAA-19A0-05AB-999E-5217D831C087}"/>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B880EB17-3790-019F-E219-65BF243A101A}"/>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FAA7A970-8C92-2F5D-0455-D83F9107BF05}"/>
              </a:ext>
            </a:extLst>
          </p:cNvPr>
          <p:cNvSpPr>
            <a:spLocks noGrp="1"/>
          </p:cNvSpPr>
          <p:nvPr>
            <p:ph type="dt" sz="half" idx="10"/>
          </p:nvPr>
        </p:nvSpPr>
        <p:spPr/>
        <p:txBody>
          <a:bodyPr/>
          <a:lstStyle/>
          <a:p>
            <a:fld id="{3FD63E3C-F9F4-4DC5-8BF2-1E2A955DAA98}" type="datetimeFigureOut">
              <a:rPr lang="ru-RU" smtClean="0"/>
              <a:t>02.03.2023</a:t>
            </a:fld>
            <a:endParaRPr lang="ru-RU"/>
          </a:p>
        </p:txBody>
      </p:sp>
      <p:sp>
        <p:nvSpPr>
          <p:cNvPr id="6" name="Нижний колонтитул 5">
            <a:extLst>
              <a:ext uri="{FF2B5EF4-FFF2-40B4-BE49-F238E27FC236}">
                <a16:creationId xmlns:a16="http://schemas.microsoft.com/office/drawing/2014/main" id="{4616A8A6-0941-BF7E-F8B4-A1CE04A65921}"/>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04C2F46-48C5-55F5-F28B-BC3FE072E7D1}"/>
              </a:ext>
            </a:extLst>
          </p:cNvPr>
          <p:cNvSpPr>
            <a:spLocks noGrp="1"/>
          </p:cNvSpPr>
          <p:nvPr>
            <p:ph type="sldNum" sz="quarter" idx="12"/>
          </p:nvPr>
        </p:nvSpPr>
        <p:spPr/>
        <p:txBody>
          <a:bodyPr/>
          <a:lstStyle/>
          <a:p>
            <a:fld id="{E6EBD246-0894-48F5-8D78-AC511D387317}" type="slidenum">
              <a:rPr lang="ru-RU" smtClean="0"/>
              <a:t>‹#›</a:t>
            </a:fld>
            <a:endParaRPr lang="ru-RU"/>
          </a:p>
        </p:txBody>
      </p:sp>
    </p:spTree>
    <p:extLst>
      <p:ext uri="{BB962C8B-B14F-4D97-AF65-F5344CB8AC3E}">
        <p14:creationId xmlns:p14="http://schemas.microsoft.com/office/powerpoint/2010/main" val="2645827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6E4FE5-8FAA-24E8-D327-6077180D8176}"/>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6E957F9F-CE1C-B2CE-01ED-7A89445A37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008D13DB-97FA-AB4B-0911-521B07372B1B}"/>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F3A4EA2D-AFF6-E647-12A7-61FEEF3F9C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9A19BDF9-1C0B-DB08-2B4B-D2598C93A5D7}"/>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B37FEA2A-F2D7-C530-B75B-F5D23E9927EC}"/>
              </a:ext>
            </a:extLst>
          </p:cNvPr>
          <p:cNvSpPr>
            <a:spLocks noGrp="1"/>
          </p:cNvSpPr>
          <p:nvPr>
            <p:ph type="dt" sz="half" idx="10"/>
          </p:nvPr>
        </p:nvSpPr>
        <p:spPr/>
        <p:txBody>
          <a:bodyPr/>
          <a:lstStyle/>
          <a:p>
            <a:fld id="{3FD63E3C-F9F4-4DC5-8BF2-1E2A955DAA98}" type="datetimeFigureOut">
              <a:rPr lang="ru-RU" smtClean="0"/>
              <a:t>02.03.2023</a:t>
            </a:fld>
            <a:endParaRPr lang="ru-RU"/>
          </a:p>
        </p:txBody>
      </p:sp>
      <p:sp>
        <p:nvSpPr>
          <p:cNvPr id="8" name="Нижний колонтитул 7">
            <a:extLst>
              <a:ext uri="{FF2B5EF4-FFF2-40B4-BE49-F238E27FC236}">
                <a16:creationId xmlns:a16="http://schemas.microsoft.com/office/drawing/2014/main" id="{4F468660-AE8E-7D49-EF36-7F94335E0991}"/>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925AF07F-D855-C8F0-3D2E-C72F5844B322}"/>
              </a:ext>
            </a:extLst>
          </p:cNvPr>
          <p:cNvSpPr>
            <a:spLocks noGrp="1"/>
          </p:cNvSpPr>
          <p:nvPr>
            <p:ph type="sldNum" sz="quarter" idx="12"/>
          </p:nvPr>
        </p:nvSpPr>
        <p:spPr/>
        <p:txBody>
          <a:bodyPr/>
          <a:lstStyle/>
          <a:p>
            <a:fld id="{E6EBD246-0894-48F5-8D78-AC511D387317}" type="slidenum">
              <a:rPr lang="ru-RU" smtClean="0"/>
              <a:t>‹#›</a:t>
            </a:fld>
            <a:endParaRPr lang="ru-RU"/>
          </a:p>
        </p:txBody>
      </p:sp>
    </p:spTree>
    <p:extLst>
      <p:ext uri="{BB962C8B-B14F-4D97-AF65-F5344CB8AC3E}">
        <p14:creationId xmlns:p14="http://schemas.microsoft.com/office/powerpoint/2010/main" val="327097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4DDCBF-AA9B-8FD5-B961-7B50BE8CD7CC}"/>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66B4DAE4-916B-6AE8-2E7E-2C51363265EF}"/>
              </a:ext>
            </a:extLst>
          </p:cNvPr>
          <p:cNvSpPr>
            <a:spLocks noGrp="1"/>
          </p:cNvSpPr>
          <p:nvPr>
            <p:ph type="dt" sz="half" idx="10"/>
          </p:nvPr>
        </p:nvSpPr>
        <p:spPr/>
        <p:txBody>
          <a:bodyPr/>
          <a:lstStyle/>
          <a:p>
            <a:fld id="{3FD63E3C-F9F4-4DC5-8BF2-1E2A955DAA98}" type="datetimeFigureOut">
              <a:rPr lang="ru-RU" smtClean="0"/>
              <a:t>02.03.2023</a:t>
            </a:fld>
            <a:endParaRPr lang="ru-RU"/>
          </a:p>
        </p:txBody>
      </p:sp>
      <p:sp>
        <p:nvSpPr>
          <p:cNvPr id="4" name="Нижний колонтитул 3">
            <a:extLst>
              <a:ext uri="{FF2B5EF4-FFF2-40B4-BE49-F238E27FC236}">
                <a16:creationId xmlns:a16="http://schemas.microsoft.com/office/drawing/2014/main" id="{36765E0F-D33C-A72D-A5B6-7F3DA828427F}"/>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A17505F0-579B-9CA6-5F9A-42E1BC8FBB3C}"/>
              </a:ext>
            </a:extLst>
          </p:cNvPr>
          <p:cNvSpPr>
            <a:spLocks noGrp="1"/>
          </p:cNvSpPr>
          <p:nvPr>
            <p:ph type="sldNum" sz="quarter" idx="12"/>
          </p:nvPr>
        </p:nvSpPr>
        <p:spPr/>
        <p:txBody>
          <a:bodyPr/>
          <a:lstStyle/>
          <a:p>
            <a:fld id="{E6EBD246-0894-48F5-8D78-AC511D387317}" type="slidenum">
              <a:rPr lang="ru-RU" smtClean="0"/>
              <a:t>‹#›</a:t>
            </a:fld>
            <a:endParaRPr lang="ru-RU"/>
          </a:p>
        </p:txBody>
      </p:sp>
    </p:spTree>
    <p:extLst>
      <p:ext uri="{BB962C8B-B14F-4D97-AF65-F5344CB8AC3E}">
        <p14:creationId xmlns:p14="http://schemas.microsoft.com/office/powerpoint/2010/main" val="1112605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F4C92AC8-6D14-DC55-1A69-E60942DA0214}"/>
              </a:ext>
            </a:extLst>
          </p:cNvPr>
          <p:cNvSpPr>
            <a:spLocks noGrp="1"/>
          </p:cNvSpPr>
          <p:nvPr>
            <p:ph type="dt" sz="half" idx="10"/>
          </p:nvPr>
        </p:nvSpPr>
        <p:spPr/>
        <p:txBody>
          <a:bodyPr/>
          <a:lstStyle/>
          <a:p>
            <a:fld id="{3FD63E3C-F9F4-4DC5-8BF2-1E2A955DAA98}" type="datetimeFigureOut">
              <a:rPr lang="ru-RU" smtClean="0"/>
              <a:t>02.03.2023</a:t>
            </a:fld>
            <a:endParaRPr lang="ru-RU"/>
          </a:p>
        </p:txBody>
      </p:sp>
      <p:sp>
        <p:nvSpPr>
          <p:cNvPr id="3" name="Нижний колонтитул 2">
            <a:extLst>
              <a:ext uri="{FF2B5EF4-FFF2-40B4-BE49-F238E27FC236}">
                <a16:creationId xmlns:a16="http://schemas.microsoft.com/office/drawing/2014/main" id="{C908EA32-07E0-F0C5-ACAF-FED9FEFCAADE}"/>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6BC6CB6A-3D90-E3C1-BC33-2ABFE86465AF}"/>
              </a:ext>
            </a:extLst>
          </p:cNvPr>
          <p:cNvSpPr>
            <a:spLocks noGrp="1"/>
          </p:cNvSpPr>
          <p:nvPr>
            <p:ph type="sldNum" sz="quarter" idx="12"/>
          </p:nvPr>
        </p:nvSpPr>
        <p:spPr/>
        <p:txBody>
          <a:bodyPr/>
          <a:lstStyle/>
          <a:p>
            <a:fld id="{E6EBD246-0894-48F5-8D78-AC511D387317}" type="slidenum">
              <a:rPr lang="ru-RU" smtClean="0"/>
              <a:t>‹#›</a:t>
            </a:fld>
            <a:endParaRPr lang="ru-RU"/>
          </a:p>
        </p:txBody>
      </p:sp>
    </p:spTree>
    <p:extLst>
      <p:ext uri="{BB962C8B-B14F-4D97-AF65-F5344CB8AC3E}">
        <p14:creationId xmlns:p14="http://schemas.microsoft.com/office/powerpoint/2010/main" val="2907095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E290C1-3ECF-6B61-AFDC-43758AAE0D01}"/>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DB6F34C1-2EDC-0BAC-9947-C2F5F96F7D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39E7E36F-4179-9D74-83C1-E6F8AE2D51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BE0ADD6-F97B-6DFB-915B-EC5A26B17FCF}"/>
              </a:ext>
            </a:extLst>
          </p:cNvPr>
          <p:cNvSpPr>
            <a:spLocks noGrp="1"/>
          </p:cNvSpPr>
          <p:nvPr>
            <p:ph type="dt" sz="half" idx="10"/>
          </p:nvPr>
        </p:nvSpPr>
        <p:spPr/>
        <p:txBody>
          <a:bodyPr/>
          <a:lstStyle/>
          <a:p>
            <a:fld id="{3FD63E3C-F9F4-4DC5-8BF2-1E2A955DAA98}" type="datetimeFigureOut">
              <a:rPr lang="ru-RU" smtClean="0"/>
              <a:t>02.03.2023</a:t>
            </a:fld>
            <a:endParaRPr lang="ru-RU"/>
          </a:p>
        </p:txBody>
      </p:sp>
      <p:sp>
        <p:nvSpPr>
          <p:cNvPr id="6" name="Нижний колонтитул 5">
            <a:extLst>
              <a:ext uri="{FF2B5EF4-FFF2-40B4-BE49-F238E27FC236}">
                <a16:creationId xmlns:a16="http://schemas.microsoft.com/office/drawing/2014/main" id="{5240B3D9-04F7-5B32-F6D7-B6CDA99EAF3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40C9047D-13A9-4EEA-BEE1-983C11F76687}"/>
              </a:ext>
            </a:extLst>
          </p:cNvPr>
          <p:cNvSpPr>
            <a:spLocks noGrp="1"/>
          </p:cNvSpPr>
          <p:nvPr>
            <p:ph type="sldNum" sz="quarter" idx="12"/>
          </p:nvPr>
        </p:nvSpPr>
        <p:spPr/>
        <p:txBody>
          <a:bodyPr/>
          <a:lstStyle/>
          <a:p>
            <a:fld id="{E6EBD246-0894-48F5-8D78-AC511D387317}" type="slidenum">
              <a:rPr lang="ru-RU" smtClean="0"/>
              <a:t>‹#›</a:t>
            </a:fld>
            <a:endParaRPr lang="ru-RU"/>
          </a:p>
        </p:txBody>
      </p:sp>
    </p:spTree>
    <p:extLst>
      <p:ext uri="{BB962C8B-B14F-4D97-AF65-F5344CB8AC3E}">
        <p14:creationId xmlns:p14="http://schemas.microsoft.com/office/powerpoint/2010/main" val="222313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669052-A976-2046-5AB7-CD72A734401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F5575BEE-565B-7377-8D9A-EAF9742FC1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6EF19DC4-C7F6-D0F6-C91F-79F2566C60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709635F2-0C44-E189-0153-260A09A9AFBE}"/>
              </a:ext>
            </a:extLst>
          </p:cNvPr>
          <p:cNvSpPr>
            <a:spLocks noGrp="1"/>
          </p:cNvSpPr>
          <p:nvPr>
            <p:ph type="dt" sz="half" idx="10"/>
          </p:nvPr>
        </p:nvSpPr>
        <p:spPr/>
        <p:txBody>
          <a:bodyPr/>
          <a:lstStyle/>
          <a:p>
            <a:fld id="{3FD63E3C-F9F4-4DC5-8BF2-1E2A955DAA98}" type="datetimeFigureOut">
              <a:rPr lang="ru-RU" smtClean="0"/>
              <a:t>02.03.2023</a:t>
            </a:fld>
            <a:endParaRPr lang="ru-RU"/>
          </a:p>
        </p:txBody>
      </p:sp>
      <p:sp>
        <p:nvSpPr>
          <p:cNvPr id="6" name="Нижний колонтитул 5">
            <a:extLst>
              <a:ext uri="{FF2B5EF4-FFF2-40B4-BE49-F238E27FC236}">
                <a16:creationId xmlns:a16="http://schemas.microsoft.com/office/drawing/2014/main" id="{8829CD89-5B43-3118-8E54-A9F5E23D8071}"/>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14287C4-FA17-A8FB-D585-368F73972155}"/>
              </a:ext>
            </a:extLst>
          </p:cNvPr>
          <p:cNvSpPr>
            <a:spLocks noGrp="1"/>
          </p:cNvSpPr>
          <p:nvPr>
            <p:ph type="sldNum" sz="quarter" idx="12"/>
          </p:nvPr>
        </p:nvSpPr>
        <p:spPr/>
        <p:txBody>
          <a:bodyPr/>
          <a:lstStyle/>
          <a:p>
            <a:fld id="{E6EBD246-0894-48F5-8D78-AC511D387317}" type="slidenum">
              <a:rPr lang="ru-RU" smtClean="0"/>
              <a:t>‹#›</a:t>
            </a:fld>
            <a:endParaRPr lang="ru-RU"/>
          </a:p>
        </p:txBody>
      </p:sp>
    </p:spTree>
    <p:extLst>
      <p:ext uri="{BB962C8B-B14F-4D97-AF65-F5344CB8AC3E}">
        <p14:creationId xmlns:p14="http://schemas.microsoft.com/office/powerpoint/2010/main" val="446664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42D8C6-7D50-C746-3B36-7257440681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E7684683-F1DD-3DD7-B6C2-B44BA143D4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70126CE-2FD2-2203-BE3A-F6D3554693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D63E3C-F9F4-4DC5-8BF2-1E2A955DAA98}" type="datetimeFigureOut">
              <a:rPr lang="ru-RU" smtClean="0"/>
              <a:t>02.03.2023</a:t>
            </a:fld>
            <a:endParaRPr lang="ru-RU"/>
          </a:p>
        </p:txBody>
      </p:sp>
      <p:sp>
        <p:nvSpPr>
          <p:cNvPr id="5" name="Нижний колонтитул 4">
            <a:extLst>
              <a:ext uri="{FF2B5EF4-FFF2-40B4-BE49-F238E27FC236}">
                <a16:creationId xmlns:a16="http://schemas.microsoft.com/office/drawing/2014/main" id="{EA270434-40AD-586E-8CF5-A6591E1955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F847B2AD-570B-E2E7-3F89-0A9E4059AE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EBD246-0894-48F5-8D78-AC511D387317}" type="slidenum">
              <a:rPr lang="ru-RU" smtClean="0"/>
              <a:t>‹#›</a:t>
            </a:fld>
            <a:endParaRPr lang="ru-RU"/>
          </a:p>
        </p:txBody>
      </p:sp>
    </p:spTree>
    <p:extLst>
      <p:ext uri="{BB962C8B-B14F-4D97-AF65-F5344CB8AC3E}">
        <p14:creationId xmlns:p14="http://schemas.microsoft.com/office/powerpoint/2010/main" val="2545931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3ACF45-31B6-8298-6A54-59C8AB1AB86D}"/>
              </a:ext>
            </a:extLst>
          </p:cNvPr>
          <p:cNvSpPr>
            <a:spLocks noGrp="1"/>
          </p:cNvSpPr>
          <p:nvPr>
            <p:ph type="ctrTitle"/>
          </p:nvPr>
        </p:nvSpPr>
        <p:spPr/>
        <p:txBody>
          <a:bodyPr>
            <a:normAutofit fontScale="90000"/>
          </a:bodyPr>
          <a:lstStyle/>
          <a:p>
            <a:r>
              <a:rPr lang="en-US" dirty="0"/>
              <a:t>Defining, Developing and</a:t>
            </a:r>
            <a:br>
              <a:rPr lang="en-US" dirty="0"/>
            </a:br>
            <a:r>
              <a:rPr lang="en-US" dirty="0"/>
              <a:t>Assessing Intercultural</a:t>
            </a:r>
            <a:br>
              <a:rPr lang="en-US" dirty="0"/>
            </a:br>
            <a:r>
              <a:rPr lang="en-US" dirty="0"/>
              <a:t>Competence</a:t>
            </a:r>
            <a:endParaRPr lang="ru-RU" dirty="0"/>
          </a:p>
        </p:txBody>
      </p:sp>
    </p:spTree>
    <p:extLst>
      <p:ext uri="{BB962C8B-B14F-4D97-AF65-F5344CB8AC3E}">
        <p14:creationId xmlns:p14="http://schemas.microsoft.com/office/powerpoint/2010/main" val="1453646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142FED-7EA4-CB75-362D-3880B29736C2}"/>
              </a:ext>
            </a:extLst>
          </p:cNvPr>
          <p:cNvSpPr>
            <a:spLocks noGrp="1"/>
          </p:cNvSpPr>
          <p:nvPr>
            <p:ph type="title"/>
          </p:nvPr>
        </p:nvSpPr>
        <p:spPr>
          <a:xfrm>
            <a:off x="838200" y="365126"/>
            <a:ext cx="10515600" cy="315912"/>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0FCB70D3-2A8A-02D4-76F8-9C85CBB78580}"/>
              </a:ext>
            </a:extLst>
          </p:cNvPr>
          <p:cNvSpPr>
            <a:spLocks noGrp="1"/>
          </p:cNvSpPr>
          <p:nvPr>
            <p:ph idx="1"/>
          </p:nvPr>
        </p:nvSpPr>
        <p:spPr>
          <a:xfrm>
            <a:off x="838200" y="947956"/>
            <a:ext cx="10515600" cy="5229007"/>
          </a:xfrm>
        </p:spPr>
        <p:txBody>
          <a:bodyPr>
            <a:normAutofit fontScale="77500" lnSpcReduction="20000"/>
          </a:bodyPr>
          <a:lstStyle/>
          <a:p>
            <a:r>
              <a:rPr lang="en-US" dirty="0"/>
              <a:t>In summarizing key themes from Defining, Developing and Assessing Intercultural Competence 495</a:t>
            </a:r>
          </a:p>
          <a:p>
            <a:r>
              <a:rPr lang="en-US" dirty="0"/>
              <a:t>https://doi.org/10.1017/9781108555067.036 Published online by Cambridge University Press</a:t>
            </a:r>
          </a:p>
          <a:p>
            <a:r>
              <a:rPr lang="en-US" dirty="0"/>
              <a:t>regional studies on intercultural competence, the following emerged as</a:t>
            </a:r>
          </a:p>
          <a:p>
            <a:r>
              <a:rPr lang="en-US" dirty="0"/>
              <a:t>core dimensions (as cited in UNESCO, 2013: 24):</a:t>
            </a:r>
          </a:p>
          <a:p>
            <a:r>
              <a:rPr lang="en-US" dirty="0"/>
              <a:t> respect (‘valuing of others’);</a:t>
            </a:r>
          </a:p>
          <a:p>
            <a:r>
              <a:rPr lang="en-US" dirty="0"/>
              <a:t>self-awareness/identity (‘understanding the lens through which we each</a:t>
            </a:r>
          </a:p>
          <a:p>
            <a:r>
              <a:rPr lang="en-US" dirty="0"/>
              <a:t>view the world’);</a:t>
            </a:r>
          </a:p>
          <a:p>
            <a:r>
              <a:rPr lang="en-US" dirty="0"/>
              <a:t>seeing from other perspectives/worldviews (‘both how these perspectives</a:t>
            </a:r>
          </a:p>
          <a:p>
            <a:r>
              <a:rPr lang="en-US" dirty="0"/>
              <a:t>are similar and different’);</a:t>
            </a:r>
          </a:p>
          <a:p>
            <a:r>
              <a:rPr lang="en-US" dirty="0"/>
              <a:t> listening (‘engaging in authentic intercultural dialogue‘);</a:t>
            </a:r>
          </a:p>
          <a:p>
            <a:r>
              <a:rPr lang="en-US" dirty="0"/>
              <a:t>adaptation (‘being able to shift temporarily into another perspective’);</a:t>
            </a:r>
          </a:p>
          <a:p>
            <a:r>
              <a:rPr lang="en-US" dirty="0"/>
              <a:t>relationship-building (forging lasting cross-cultural personal bonds);</a:t>
            </a:r>
          </a:p>
          <a:p>
            <a:r>
              <a:rPr lang="en-US" dirty="0"/>
              <a:t> cultural humility (‘combines respect with self-awareness’).</a:t>
            </a:r>
            <a:endParaRPr lang="ru-RU" dirty="0"/>
          </a:p>
        </p:txBody>
      </p:sp>
    </p:spTree>
    <p:extLst>
      <p:ext uri="{BB962C8B-B14F-4D97-AF65-F5344CB8AC3E}">
        <p14:creationId xmlns:p14="http://schemas.microsoft.com/office/powerpoint/2010/main" val="2896962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6576BB-F17B-59F9-40E2-B92D63984878}"/>
              </a:ext>
            </a:extLst>
          </p:cNvPr>
          <p:cNvSpPr>
            <a:spLocks noGrp="1"/>
          </p:cNvSpPr>
          <p:nvPr>
            <p:ph type="title"/>
          </p:nvPr>
        </p:nvSpPr>
        <p:spPr>
          <a:xfrm>
            <a:off x="838200" y="365126"/>
            <a:ext cx="10515600" cy="658332"/>
          </a:xfrm>
        </p:spPr>
        <p:txBody>
          <a:bodyPr>
            <a:normAutofit fontScale="90000"/>
          </a:bodyPr>
          <a:lstStyle/>
          <a:p>
            <a:r>
              <a:rPr lang="en-US" dirty="0"/>
              <a:t>Developing Intercultural Competence</a:t>
            </a:r>
            <a:endParaRPr lang="ru-RU" dirty="0"/>
          </a:p>
        </p:txBody>
      </p:sp>
      <p:sp>
        <p:nvSpPr>
          <p:cNvPr id="3" name="Объект 2">
            <a:extLst>
              <a:ext uri="{FF2B5EF4-FFF2-40B4-BE49-F238E27FC236}">
                <a16:creationId xmlns:a16="http://schemas.microsoft.com/office/drawing/2014/main" id="{CDB215C0-8CC0-27C7-CE66-83DB517DF56E}"/>
              </a:ext>
            </a:extLst>
          </p:cNvPr>
          <p:cNvSpPr>
            <a:spLocks noGrp="1"/>
          </p:cNvSpPr>
          <p:nvPr>
            <p:ph idx="1"/>
          </p:nvPr>
        </p:nvSpPr>
        <p:spPr>
          <a:xfrm>
            <a:off x="427839" y="1249960"/>
            <a:ext cx="10925961" cy="5318620"/>
          </a:xfrm>
        </p:spPr>
        <p:txBody>
          <a:bodyPr>
            <a:normAutofit fontScale="92500" lnSpcReduction="10000"/>
          </a:bodyPr>
          <a:lstStyle/>
          <a:p>
            <a:r>
              <a:rPr lang="en-US" dirty="0"/>
              <a:t>Intercultural competence is a lifelong process. This means one workshop or experience (such as studying abroad) is insufficient in developing such a vital competence, although it can certainly be part of the process. Within an educational context, service learning has been shown to be a high-impact practice (Association of American Colleges and Universities, n.d.) that can impact the process of developing intercultural competence. Likewise, internationalization of the curriculum, which is the inclusion of intercultural, international and global dimensions in the content and delivery of a course, often addresses intercultural learning (</a:t>
            </a:r>
            <a:r>
              <a:rPr lang="en-US" dirty="0" err="1"/>
              <a:t>Beelen</a:t>
            </a:r>
            <a:r>
              <a:rPr lang="en-US" dirty="0"/>
              <a:t> &amp; Jones, 2015; Leask, 2015; </a:t>
            </a:r>
            <a:r>
              <a:rPr lang="en-US" dirty="0" err="1"/>
              <a:t>Gregersen</a:t>
            </a:r>
            <a:r>
              <a:rPr lang="en-US" dirty="0"/>
              <a:t>- </a:t>
            </a:r>
            <a:r>
              <a:rPr lang="en-US" dirty="0" err="1"/>
              <a:t>Hermans</a:t>
            </a:r>
            <a:r>
              <a:rPr lang="en-US" dirty="0"/>
              <a:t>, 2017). Deardorff and </a:t>
            </a:r>
            <a:r>
              <a:rPr lang="en-US" dirty="0" err="1"/>
              <a:t>Arasaratnam</a:t>
            </a:r>
            <a:r>
              <a:rPr lang="en-US" dirty="0"/>
              <a:t>-Smith (2017) found that in higher education, intercultural competence development took place both in and out of the classroom and involved the use of active engagement, intentionality, customization, a focus on process (instead of results) and an emphasis on the learner, as well as skills and attitudes, given that knowledge alone is not sufficient for intercultural competence development.</a:t>
            </a:r>
            <a:endParaRPr lang="ru-RU" dirty="0"/>
          </a:p>
        </p:txBody>
      </p:sp>
    </p:spTree>
    <p:extLst>
      <p:ext uri="{BB962C8B-B14F-4D97-AF65-F5344CB8AC3E}">
        <p14:creationId xmlns:p14="http://schemas.microsoft.com/office/powerpoint/2010/main" val="2185440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87E417-8842-AEBE-E226-31F038C7BC0E}"/>
              </a:ext>
            </a:extLst>
          </p:cNvPr>
          <p:cNvSpPr>
            <a:spLocks noGrp="1"/>
          </p:cNvSpPr>
          <p:nvPr>
            <p:ph type="title"/>
          </p:nvPr>
        </p:nvSpPr>
        <p:spPr>
          <a:xfrm>
            <a:off x="838200" y="365125"/>
            <a:ext cx="10515600" cy="54325"/>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183C3CF9-1D3A-A7C2-E12D-1BD9BD25B3B8}"/>
              </a:ext>
            </a:extLst>
          </p:cNvPr>
          <p:cNvSpPr>
            <a:spLocks noGrp="1"/>
          </p:cNvSpPr>
          <p:nvPr>
            <p:ph idx="1"/>
          </p:nvPr>
        </p:nvSpPr>
        <p:spPr>
          <a:xfrm>
            <a:off x="838200" y="872455"/>
            <a:ext cx="10515600" cy="5304508"/>
          </a:xfrm>
        </p:spPr>
        <p:txBody>
          <a:bodyPr>
            <a:normAutofit fontScale="92500" lnSpcReduction="20000"/>
          </a:bodyPr>
          <a:lstStyle/>
          <a:p>
            <a:pPr algn="just"/>
            <a:r>
              <a:rPr lang="en-US" dirty="0"/>
              <a:t>One example within an international organization for developing intercultural competence is a methodology developed and piloted by UNESCO in Defining, Developing and Assessing Intercultural Competence 497 https://doi.org/10.1017/9781108555067.036 Published online by Cambridge University Press all five UNESCO regions. This methodology involves using the </a:t>
            </a:r>
            <a:r>
              <a:rPr lang="en-US" dirty="0" err="1"/>
              <a:t>ancienttradition</a:t>
            </a:r>
            <a:r>
              <a:rPr lang="en-US" dirty="0"/>
              <a:t> of storytelling repurposed for developing specific aspects of intercultural competence such as listening for understanding (instead of reply or judgment). This methodology has been used successfully in both formal and non-formal contexts in numerous cultures around the world (Deardorff,2019).</a:t>
            </a:r>
          </a:p>
          <a:p>
            <a:pPr marL="0" indent="0" algn="just">
              <a:buNone/>
            </a:pPr>
            <a:r>
              <a:rPr lang="en-US" dirty="0"/>
              <a:t>Regardless of how and where intercultural competence is developed, intentionality and reflection both play key roles. Such a competence does not typically evolve naturally but rather must be intentionally addressed.</a:t>
            </a:r>
          </a:p>
          <a:p>
            <a:pPr marL="0" indent="0" algn="just">
              <a:buNone/>
            </a:pPr>
            <a:r>
              <a:rPr lang="en-US" dirty="0"/>
              <a:t>Self-reflection, particularly in stepping back and considering what was learned through engagement and what can be done differently in the future, becomes vital for further intercultural development.</a:t>
            </a:r>
            <a:endParaRPr lang="ru-RU" dirty="0"/>
          </a:p>
        </p:txBody>
      </p:sp>
    </p:spTree>
    <p:extLst>
      <p:ext uri="{BB962C8B-B14F-4D97-AF65-F5344CB8AC3E}">
        <p14:creationId xmlns:p14="http://schemas.microsoft.com/office/powerpoint/2010/main" val="165827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D9619B-A516-785E-8C2C-791AF65A2309}"/>
              </a:ext>
            </a:extLst>
          </p:cNvPr>
          <p:cNvSpPr>
            <a:spLocks noGrp="1"/>
          </p:cNvSpPr>
          <p:nvPr>
            <p:ph type="title"/>
          </p:nvPr>
        </p:nvSpPr>
        <p:spPr>
          <a:xfrm>
            <a:off x="838200" y="365125"/>
            <a:ext cx="10515600" cy="842890"/>
          </a:xfrm>
        </p:spPr>
        <p:txBody>
          <a:bodyPr>
            <a:noAutofit/>
          </a:bodyPr>
          <a:lstStyle/>
          <a:p>
            <a:pPr algn="ctr"/>
            <a:r>
              <a:rPr lang="en-US" sz="2400" dirty="0"/>
              <a:t>Assessing Intercultural Competence</a:t>
            </a:r>
            <a:br>
              <a:rPr lang="en-US" sz="2400" dirty="0"/>
            </a:br>
            <a:r>
              <a:rPr lang="en-US" sz="2400" dirty="0"/>
              <a:t>(Principles, Changing Assessment Paradigm)</a:t>
            </a:r>
            <a:endParaRPr lang="ru-RU" sz="2400" dirty="0"/>
          </a:p>
        </p:txBody>
      </p:sp>
      <p:sp>
        <p:nvSpPr>
          <p:cNvPr id="3" name="Объект 2">
            <a:extLst>
              <a:ext uri="{FF2B5EF4-FFF2-40B4-BE49-F238E27FC236}">
                <a16:creationId xmlns:a16="http://schemas.microsoft.com/office/drawing/2014/main" id="{CEABD57D-50E6-9375-7C45-5D92812E54B3}"/>
              </a:ext>
            </a:extLst>
          </p:cNvPr>
          <p:cNvSpPr>
            <a:spLocks noGrp="1"/>
          </p:cNvSpPr>
          <p:nvPr>
            <p:ph idx="1"/>
          </p:nvPr>
        </p:nvSpPr>
        <p:spPr>
          <a:xfrm>
            <a:off x="360727" y="1208015"/>
            <a:ext cx="10993073" cy="5519956"/>
          </a:xfrm>
        </p:spPr>
        <p:txBody>
          <a:bodyPr/>
          <a:lstStyle/>
          <a:p>
            <a:pPr algn="just"/>
            <a:r>
              <a:rPr lang="en-US" dirty="0"/>
              <a:t>There are more than 140 assessment tools for measuring various aspects of intercultural competence (Deardorff, 2017).</a:t>
            </a:r>
          </a:p>
          <a:p>
            <a:pPr marL="0" indent="0" algn="just">
              <a:buNone/>
            </a:pPr>
            <a:r>
              <a:rPr lang="en-US" dirty="0"/>
              <a:t>Given the complex, lifelong and holistic nature of intercultural competence, there is no one tool that can measure this construct in its entirety.</a:t>
            </a:r>
          </a:p>
          <a:p>
            <a:pPr marL="0" indent="0" algn="just">
              <a:buNone/>
            </a:pPr>
            <a:r>
              <a:rPr lang="en-US" dirty="0"/>
              <a:t>Rather, research has shown that there needs to be a multi-measure, </a:t>
            </a:r>
            <a:r>
              <a:rPr lang="en-US" dirty="0" err="1"/>
              <a:t>multiperspective</a:t>
            </a:r>
            <a:r>
              <a:rPr lang="en-US" dirty="0"/>
              <a:t> approach employed in assessing intercultural competence in others (Deardorff, 2015). Therefore, assessment principles become foundational on shaping approaches to assessing this construct.</a:t>
            </a:r>
            <a:endParaRPr lang="ru-RU" dirty="0"/>
          </a:p>
        </p:txBody>
      </p:sp>
    </p:spTree>
    <p:extLst>
      <p:ext uri="{BB962C8B-B14F-4D97-AF65-F5344CB8AC3E}">
        <p14:creationId xmlns:p14="http://schemas.microsoft.com/office/powerpoint/2010/main" val="23746837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8D689D-5B7E-D336-A4CA-DD9FD5FC63E2}"/>
              </a:ext>
            </a:extLst>
          </p:cNvPr>
          <p:cNvSpPr>
            <a:spLocks noGrp="1"/>
          </p:cNvSpPr>
          <p:nvPr>
            <p:ph type="title"/>
          </p:nvPr>
        </p:nvSpPr>
        <p:spPr>
          <a:xfrm>
            <a:off x="838200" y="365126"/>
            <a:ext cx="10515600" cy="742222"/>
          </a:xfrm>
        </p:spPr>
        <p:txBody>
          <a:bodyPr>
            <a:normAutofit fontScale="90000"/>
          </a:bodyPr>
          <a:lstStyle/>
          <a:p>
            <a:r>
              <a:rPr lang="en-US" sz="2800" dirty="0"/>
              <a:t>Some key principles for assessing intercultural competence include the</a:t>
            </a:r>
            <a:br>
              <a:rPr lang="en-US" sz="2800" dirty="0"/>
            </a:br>
            <a:r>
              <a:rPr lang="en-US" sz="2800" dirty="0"/>
              <a:t>following:</a:t>
            </a:r>
            <a:endParaRPr lang="ru-RU" sz="2800" dirty="0"/>
          </a:p>
        </p:txBody>
      </p:sp>
      <p:sp>
        <p:nvSpPr>
          <p:cNvPr id="3" name="Объект 2">
            <a:extLst>
              <a:ext uri="{FF2B5EF4-FFF2-40B4-BE49-F238E27FC236}">
                <a16:creationId xmlns:a16="http://schemas.microsoft.com/office/drawing/2014/main" id="{29EE6B0D-B95F-A3E6-A5C8-DB7E71DE182B}"/>
              </a:ext>
            </a:extLst>
          </p:cNvPr>
          <p:cNvSpPr>
            <a:spLocks noGrp="1"/>
          </p:cNvSpPr>
          <p:nvPr>
            <p:ph idx="1"/>
          </p:nvPr>
        </p:nvSpPr>
        <p:spPr>
          <a:xfrm>
            <a:off x="209725" y="1174459"/>
            <a:ext cx="11585196" cy="5002504"/>
          </a:xfrm>
        </p:spPr>
        <p:txBody>
          <a:bodyPr>
            <a:normAutofit/>
          </a:bodyPr>
          <a:lstStyle/>
          <a:p>
            <a:r>
              <a:rPr lang="en-US" dirty="0"/>
              <a:t>1) Define the construct of intercultural competence within its context, based on existing literature. It is important to first define what is being measured. Defining this construct may involve more than one definition or framework, since many can be complementary. Adapting multiple definitions can often result in a more holistic and comprehensive definition of intercultural competence.</a:t>
            </a:r>
          </a:p>
          <a:p>
            <a:r>
              <a:rPr lang="en-US" dirty="0"/>
              <a:t>2) </a:t>
            </a:r>
            <a:r>
              <a:rPr lang="en-US" dirty="0" err="1"/>
              <a:t>Prioritise</a:t>
            </a:r>
            <a:r>
              <a:rPr lang="en-US" dirty="0"/>
              <a:t>: given the complexity of this construct, which is often delineated</a:t>
            </a:r>
          </a:p>
          <a:p>
            <a:pPr marL="0" indent="0">
              <a:buNone/>
            </a:pPr>
            <a:r>
              <a:rPr lang="en-US" dirty="0"/>
              <a:t>through specific knowledge, skills, and attitudes, it becomes important to determine which elements are most important to assess.</a:t>
            </a:r>
          </a:p>
          <a:p>
            <a:pPr marL="0" indent="0">
              <a:buNone/>
            </a:pPr>
            <a:r>
              <a:rPr lang="en-US" dirty="0"/>
              <a:t>These elements can then be developed into specific, measurable outcomes</a:t>
            </a:r>
          </a:p>
          <a:p>
            <a:pPr marL="0" indent="0">
              <a:buNone/>
            </a:pPr>
            <a:r>
              <a:rPr lang="en-US" dirty="0"/>
              <a:t>statements (see Deardorff, 2015 for a detailed discussion).</a:t>
            </a:r>
            <a:endParaRPr lang="ru-RU" dirty="0"/>
          </a:p>
        </p:txBody>
      </p:sp>
    </p:spTree>
    <p:extLst>
      <p:ext uri="{BB962C8B-B14F-4D97-AF65-F5344CB8AC3E}">
        <p14:creationId xmlns:p14="http://schemas.microsoft.com/office/powerpoint/2010/main" val="480181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7D8775-3D5A-5349-CE0C-C5D113E4A320}"/>
              </a:ext>
            </a:extLst>
          </p:cNvPr>
          <p:cNvSpPr>
            <a:spLocks noGrp="1"/>
          </p:cNvSpPr>
          <p:nvPr>
            <p:ph type="title"/>
          </p:nvPr>
        </p:nvSpPr>
        <p:spPr>
          <a:xfrm>
            <a:off x="838200" y="365125"/>
            <a:ext cx="10515600" cy="87881"/>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BFBE8E48-2D46-8C41-71CF-036C7E2044B9}"/>
              </a:ext>
            </a:extLst>
          </p:cNvPr>
          <p:cNvSpPr>
            <a:spLocks noGrp="1"/>
          </p:cNvSpPr>
          <p:nvPr>
            <p:ph idx="1"/>
          </p:nvPr>
        </p:nvSpPr>
        <p:spPr>
          <a:xfrm>
            <a:off x="838200" y="796954"/>
            <a:ext cx="10515600" cy="5380009"/>
          </a:xfrm>
        </p:spPr>
        <p:txBody>
          <a:bodyPr>
            <a:normAutofit fontScale="92500"/>
          </a:bodyPr>
          <a:lstStyle/>
          <a:p>
            <a:r>
              <a:rPr lang="en-US" dirty="0"/>
              <a:t>3) Align: alignment is one of the most critical principles in ensuring the validity of assessment efforts. This means activities/experiences are aligned to learning outcomes which are aligned to goals. This also means collected evidence closely fits with the learning outcomes to indicate the degree of achievement of the stated outcomes. Any assessment tools used to collect the evidence must also be as closely aligned with the outcomes as possible.</a:t>
            </a:r>
          </a:p>
          <a:p>
            <a:pPr marL="0" indent="0">
              <a:buNone/>
            </a:pPr>
            <a:r>
              <a:rPr lang="en-US" dirty="0"/>
              <a:t>4) Identify evidence: one of the first assessment steps is in identifying both direct and indirect evidence of desired intercultural changes in the learner and of achievement of stated learning outcomes. Direct evidence is often defined as evidence of actual student learning collected during the learning experience (such as reflections, observations, peer assessment, etc.) while indirect evidence is defined as perceptions of student learning which are collected outside of the learning experience, usually before and after (through questionnaires, interviews and focus groups) (Deardorff, 2015).</a:t>
            </a:r>
            <a:endParaRPr lang="ru-RU" dirty="0"/>
          </a:p>
        </p:txBody>
      </p:sp>
    </p:spTree>
    <p:extLst>
      <p:ext uri="{BB962C8B-B14F-4D97-AF65-F5344CB8AC3E}">
        <p14:creationId xmlns:p14="http://schemas.microsoft.com/office/powerpoint/2010/main" val="9327078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F64A0A-A5C2-670F-07AE-14CE277E7168}"/>
              </a:ext>
            </a:extLst>
          </p:cNvPr>
          <p:cNvSpPr>
            <a:spLocks noGrp="1"/>
          </p:cNvSpPr>
          <p:nvPr>
            <p:ph type="title"/>
          </p:nvPr>
        </p:nvSpPr>
        <p:spPr>
          <a:xfrm>
            <a:off x="838200" y="365126"/>
            <a:ext cx="10515600" cy="315912"/>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EC539B25-6043-ADA8-BF14-386C7DB65557}"/>
              </a:ext>
            </a:extLst>
          </p:cNvPr>
          <p:cNvSpPr>
            <a:spLocks noGrp="1"/>
          </p:cNvSpPr>
          <p:nvPr>
            <p:ph idx="1"/>
          </p:nvPr>
        </p:nvSpPr>
        <p:spPr>
          <a:xfrm>
            <a:off x="838200" y="956345"/>
            <a:ext cx="10515600" cy="5220618"/>
          </a:xfrm>
        </p:spPr>
        <p:txBody>
          <a:bodyPr>
            <a:normAutofit fontScale="77500" lnSpcReduction="20000"/>
          </a:bodyPr>
          <a:lstStyle/>
          <a:p>
            <a:r>
              <a:rPr lang="en-US" dirty="0"/>
              <a:t>5) Use: the use of assessment data and collected evidence is crucial since it relates back to the overall purpose of conducting the assessment. This would include using the information to provide continued guidance and feedback to learners as they continue to develop intercultural competence. It can also mean viewing the evidence in aggregate to report percentages of students who achieve specific learning outcomes in order to identify areas which need improvement in terms of learning interventions.</a:t>
            </a:r>
          </a:p>
          <a:p>
            <a:r>
              <a:rPr lang="en-US" dirty="0"/>
              <a:t>These considerations are indicative of a changing paradigm of assessing intercultural outcomes. In this changing assessment paradigm (Deardorff, 2015; 2017), there is a shift from the traditional evidence collected through pre-and post-measures to more authentic evidence collected through actual teamwork and interactions, even beyond a classroom. The focus becomes much more process-oriented as opposed to results-oriented (given the lifelong nature of intercultural competence development). There is a recognition that a standardized, one-size-fits-all approach (i.e. using one assessment</a:t>
            </a:r>
          </a:p>
          <a:p>
            <a:pPr marL="0" indent="0">
              <a:buNone/>
            </a:pPr>
            <a:r>
              <a:rPr lang="en-US" dirty="0"/>
              <a:t>tool) is no longer meeting individuals where they are, so a more customized and tailored approach is needed. And finally, depending on the definition of intercultural competence, the focus may not even </a:t>
            </a:r>
            <a:r>
              <a:rPr lang="en-US"/>
              <a:t>be as much </a:t>
            </a:r>
            <a:r>
              <a:rPr lang="en-US" dirty="0"/>
              <a:t>on the individual but rather on relationships.</a:t>
            </a:r>
            <a:endParaRPr lang="ru-RU" dirty="0"/>
          </a:p>
        </p:txBody>
      </p:sp>
    </p:spTree>
    <p:extLst>
      <p:ext uri="{BB962C8B-B14F-4D97-AF65-F5344CB8AC3E}">
        <p14:creationId xmlns:p14="http://schemas.microsoft.com/office/powerpoint/2010/main" val="4194327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EDF1EE-602C-7EB0-6A4E-3BFB752DECB6}"/>
              </a:ext>
            </a:extLst>
          </p:cNvPr>
          <p:cNvSpPr>
            <a:spLocks noGrp="1"/>
          </p:cNvSpPr>
          <p:nvPr>
            <p:ph type="title"/>
          </p:nvPr>
        </p:nvSpPr>
        <p:spPr>
          <a:xfrm>
            <a:off x="838200" y="365126"/>
            <a:ext cx="10515600" cy="315912"/>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2FECAB05-487D-E44F-0754-53C7ACA6D8B7}"/>
              </a:ext>
            </a:extLst>
          </p:cNvPr>
          <p:cNvSpPr>
            <a:spLocks noGrp="1"/>
          </p:cNvSpPr>
          <p:nvPr>
            <p:ph idx="1"/>
          </p:nvPr>
        </p:nvSpPr>
        <p:spPr>
          <a:xfrm>
            <a:off x="838200" y="897622"/>
            <a:ext cx="10515600" cy="5279341"/>
          </a:xfrm>
        </p:spPr>
        <p:txBody>
          <a:bodyPr>
            <a:normAutofit/>
          </a:bodyPr>
          <a:lstStyle/>
          <a:p>
            <a:r>
              <a:rPr lang="en-US" dirty="0"/>
              <a:t>In applying these five principles, there are some key considerations to</a:t>
            </a:r>
          </a:p>
          <a:p>
            <a:pPr marL="0" indent="0">
              <a:buNone/>
            </a:pPr>
            <a:r>
              <a:rPr lang="en-US" dirty="0"/>
              <a:t>remember. First, it is helpful to map goals, outcomes, content, learning</a:t>
            </a:r>
          </a:p>
          <a:p>
            <a:pPr marL="0" indent="0">
              <a:buNone/>
            </a:pPr>
            <a:r>
              <a:rPr lang="en-US" dirty="0"/>
              <a:t>activities, evidence and use to ensure alignment noted above. Second,</a:t>
            </a:r>
          </a:p>
          <a:p>
            <a:pPr marL="0" indent="0">
              <a:buNone/>
            </a:pPr>
            <a:r>
              <a:rPr lang="en-US" dirty="0"/>
              <a:t>relevancy of assessment becomes important in addressing a number of</a:t>
            </a:r>
          </a:p>
          <a:p>
            <a:pPr marL="0" indent="0">
              <a:buNone/>
            </a:pPr>
            <a:r>
              <a:rPr lang="en-US" dirty="0"/>
              <a:t>issues that arise such as resistance or assessment fatigue. Considering a</a:t>
            </a:r>
          </a:p>
          <a:p>
            <a:pPr marL="0" indent="0">
              <a:buNone/>
            </a:pPr>
            <a:r>
              <a:rPr lang="en-US" dirty="0"/>
              <a:t>holistic approach to intercultural competence assessment means integration into a learner’s overall development as a human being, including developmental, cognitive, emotional and spiritual aspects.</a:t>
            </a:r>
            <a:endParaRPr lang="ru-RU" dirty="0"/>
          </a:p>
        </p:txBody>
      </p:sp>
    </p:spTree>
    <p:extLst>
      <p:ext uri="{BB962C8B-B14F-4D97-AF65-F5344CB8AC3E}">
        <p14:creationId xmlns:p14="http://schemas.microsoft.com/office/powerpoint/2010/main" val="1835467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761EE5-B969-3BF5-9DA9-C235F6C10EC3}"/>
              </a:ext>
            </a:extLst>
          </p:cNvPr>
          <p:cNvSpPr>
            <a:spLocks noGrp="1"/>
          </p:cNvSpPr>
          <p:nvPr>
            <p:ph type="title"/>
          </p:nvPr>
        </p:nvSpPr>
        <p:spPr/>
        <p:txBody>
          <a:bodyPr/>
          <a:lstStyle/>
          <a:p>
            <a:r>
              <a:rPr lang="en-US" dirty="0"/>
              <a:t>Introduction</a:t>
            </a:r>
            <a:endParaRPr lang="ru-RU" dirty="0"/>
          </a:p>
        </p:txBody>
      </p:sp>
      <p:sp>
        <p:nvSpPr>
          <p:cNvPr id="3" name="Объект 2">
            <a:extLst>
              <a:ext uri="{FF2B5EF4-FFF2-40B4-BE49-F238E27FC236}">
                <a16:creationId xmlns:a16="http://schemas.microsoft.com/office/drawing/2014/main" id="{6C91EE03-65DD-0C77-0960-5276536E0C8C}"/>
              </a:ext>
            </a:extLst>
          </p:cNvPr>
          <p:cNvSpPr>
            <a:spLocks noGrp="1"/>
          </p:cNvSpPr>
          <p:nvPr>
            <p:ph idx="1"/>
          </p:nvPr>
        </p:nvSpPr>
        <p:spPr/>
        <p:txBody>
          <a:bodyPr/>
          <a:lstStyle/>
          <a:p>
            <a:pPr algn="l"/>
            <a:r>
              <a:rPr lang="en-US" sz="1800" b="0" i="0" u="none" strike="noStrike" baseline="0" dirty="0">
                <a:latin typeface="SwiftLTStd-Regular"/>
              </a:rPr>
              <a:t>Intercultural competence has emerged as a vital construct in human relations as diversity intensi</a:t>
            </a:r>
            <a:r>
              <a:rPr lang="en-US" sz="1800" b="0" i="0" u="none" strike="noStrike" baseline="0" dirty="0">
                <a:latin typeface="SwiftLTStd-Regular+fb"/>
              </a:rPr>
              <a:t>fi</a:t>
            </a:r>
            <a:r>
              <a:rPr lang="en-US" sz="1800" b="0" i="0" u="none" strike="noStrike" baseline="0" dirty="0">
                <a:latin typeface="SwiftLTStd-Regular"/>
              </a:rPr>
              <a:t>es in societies, whether geographic, religious, socio-economic, ethnic, racial, gender or generational differences.</a:t>
            </a:r>
          </a:p>
          <a:p>
            <a:pPr marL="0" indent="0" algn="l">
              <a:buNone/>
            </a:pPr>
            <a:r>
              <a:rPr lang="en-US" sz="1800" b="0" i="0" u="none" strike="noStrike" baseline="0" dirty="0">
                <a:latin typeface="SwiftLTStd-Regular"/>
              </a:rPr>
              <a:t>This chapter explores this bridging construct further through an overview of terms and de</a:t>
            </a:r>
            <a:r>
              <a:rPr lang="en-US" sz="1800" b="0" i="0" u="none" strike="noStrike" baseline="0" dirty="0">
                <a:latin typeface="SwiftLTStd-Regular+fb"/>
              </a:rPr>
              <a:t>fi</a:t>
            </a:r>
            <a:r>
              <a:rPr lang="en-US" sz="1800" b="0" i="0" u="none" strike="noStrike" baseline="0" dirty="0">
                <a:latin typeface="SwiftLTStd-Regular"/>
              </a:rPr>
              <a:t>nitions, as well as ways to develop and assess this construct.</a:t>
            </a:r>
          </a:p>
        </p:txBody>
      </p:sp>
    </p:spTree>
    <p:extLst>
      <p:ext uri="{BB962C8B-B14F-4D97-AF65-F5344CB8AC3E}">
        <p14:creationId xmlns:p14="http://schemas.microsoft.com/office/powerpoint/2010/main" val="460703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3FEDCDC-0944-1041-FE65-C172EB4F66C2}"/>
              </a:ext>
            </a:extLst>
          </p:cNvPr>
          <p:cNvSpPr>
            <a:spLocks noGrp="1"/>
          </p:cNvSpPr>
          <p:nvPr>
            <p:ph type="title"/>
          </p:nvPr>
        </p:nvSpPr>
        <p:spPr>
          <a:xfrm>
            <a:off x="838200" y="365125"/>
            <a:ext cx="10515600" cy="851279"/>
          </a:xfrm>
        </p:spPr>
        <p:txBody>
          <a:bodyPr/>
          <a:lstStyle/>
          <a:p>
            <a:r>
              <a:rPr lang="en-US" dirty="0"/>
              <a:t>Terms and Definitions</a:t>
            </a:r>
            <a:endParaRPr lang="ru-RU" dirty="0"/>
          </a:p>
        </p:txBody>
      </p:sp>
      <p:sp>
        <p:nvSpPr>
          <p:cNvPr id="3" name="Объект 2">
            <a:extLst>
              <a:ext uri="{FF2B5EF4-FFF2-40B4-BE49-F238E27FC236}">
                <a16:creationId xmlns:a16="http://schemas.microsoft.com/office/drawing/2014/main" id="{4BCAA380-3668-48CA-FB38-2DBC2CDC58D2}"/>
              </a:ext>
            </a:extLst>
          </p:cNvPr>
          <p:cNvSpPr>
            <a:spLocks noGrp="1"/>
          </p:cNvSpPr>
          <p:nvPr>
            <p:ph idx="1"/>
          </p:nvPr>
        </p:nvSpPr>
        <p:spPr>
          <a:xfrm>
            <a:off x="402672" y="1140903"/>
            <a:ext cx="11601974" cy="5036060"/>
          </a:xfrm>
        </p:spPr>
        <p:txBody>
          <a:bodyPr>
            <a:normAutofit lnSpcReduction="10000"/>
          </a:bodyPr>
          <a:lstStyle/>
          <a:p>
            <a:r>
              <a:rPr lang="en-US" dirty="0"/>
              <a:t>There are many terms used to describe the concept of intercultural competence: cross-cultural competence, international competence, global citizenship, intercultural effectiveness, cultural intelligence, cultural competence, transcultural competence (Glover &amp; Friedman, 2015), and intercultural sensitivity (Bennett, 1986) to name just a few. Many terms are specific to academic disciplines; for example, in the United States, engineering often uses ‘global competence’ (Caspersen, 2002; Downey et. al. 2006, Grandin &amp;</a:t>
            </a:r>
            <a:r>
              <a:rPr lang="en-US" dirty="0" err="1"/>
              <a:t>Hedderich</a:t>
            </a:r>
            <a:r>
              <a:rPr lang="en-US" dirty="0"/>
              <a:t>, 2009; </a:t>
            </a:r>
            <a:r>
              <a:rPr lang="en-US" dirty="0" err="1"/>
              <a:t>Jesiek</a:t>
            </a:r>
            <a:r>
              <a:rPr lang="en-US" dirty="0"/>
              <a:t> et. al 2014) while the healthcare professions and social work may use ‘cultural competence’, referring more to domestic diversity (Anand &amp; </a:t>
            </a:r>
            <a:r>
              <a:rPr lang="en-US" dirty="0" err="1"/>
              <a:t>Lahiri</a:t>
            </a:r>
            <a:r>
              <a:rPr lang="en-US" dirty="0"/>
              <a:t>, 2009; </a:t>
            </a:r>
            <a:r>
              <a:rPr lang="en-US" dirty="0" err="1"/>
              <a:t>Campinha</a:t>
            </a:r>
            <a:r>
              <a:rPr lang="en-US" dirty="0"/>
              <a:t>-Bacote, 2002; Fong, 2009;Weaver, 2004). Business may predominantly use a term such as ‘cultural intelligence’ or ‘intercultural effectiveness’ (</a:t>
            </a:r>
            <a:r>
              <a:rPr lang="en-US" dirty="0" err="1"/>
              <a:t>Earley</a:t>
            </a:r>
            <a:r>
              <a:rPr lang="en-US" dirty="0"/>
              <a:t> &amp; Ang, 2003; Moran, </a:t>
            </a:r>
            <a:r>
              <a:rPr lang="en-US" dirty="0" err="1"/>
              <a:t>Youngdahl</a:t>
            </a:r>
            <a:r>
              <a:rPr lang="en-US" dirty="0"/>
              <a:t> &amp; Moran, 2009).</a:t>
            </a:r>
            <a:endParaRPr lang="ru-RU" dirty="0"/>
          </a:p>
        </p:txBody>
      </p:sp>
    </p:spTree>
    <p:extLst>
      <p:ext uri="{BB962C8B-B14F-4D97-AF65-F5344CB8AC3E}">
        <p14:creationId xmlns:p14="http://schemas.microsoft.com/office/powerpoint/2010/main" val="2710572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5D22DF-79E5-8E94-ECEA-C0D331E831D5}"/>
              </a:ext>
            </a:extLst>
          </p:cNvPr>
          <p:cNvSpPr>
            <a:spLocks noGrp="1"/>
          </p:cNvSpPr>
          <p:nvPr>
            <p:ph type="title"/>
          </p:nvPr>
        </p:nvSpPr>
        <p:spPr>
          <a:xfrm>
            <a:off x="838200" y="365126"/>
            <a:ext cx="10515600" cy="205326"/>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4AA718C1-D131-CE2E-84CF-684D79ACCE45}"/>
              </a:ext>
            </a:extLst>
          </p:cNvPr>
          <p:cNvSpPr>
            <a:spLocks noGrp="1"/>
          </p:cNvSpPr>
          <p:nvPr>
            <p:ph idx="1"/>
          </p:nvPr>
        </p:nvSpPr>
        <p:spPr>
          <a:xfrm>
            <a:off x="838200" y="796954"/>
            <a:ext cx="10515600" cy="5380009"/>
          </a:xfrm>
        </p:spPr>
        <p:txBody>
          <a:bodyPr>
            <a:normAutofit/>
          </a:bodyPr>
          <a:lstStyle/>
          <a:p>
            <a:r>
              <a:rPr lang="en-US" dirty="0"/>
              <a:t>Education uses a wide variety of terms including both ‘global competence’ and ‘intercultural competence’, as well as ‘global citizenship’ and ‘global learning’. These terms often have very similar definitions, with slightly different emphases or variations. Each discipline has its own main researchers and scholars whose work is utilized in regard to this concept within the discipline. Given that there is often little interaction between intercultural researchers in different disciplines, Deardorff (2017) has developed a network that connects researchers in different disciplines.</a:t>
            </a:r>
          </a:p>
          <a:p>
            <a:endParaRPr lang="ru-RU" dirty="0"/>
          </a:p>
        </p:txBody>
      </p:sp>
    </p:spTree>
    <p:extLst>
      <p:ext uri="{BB962C8B-B14F-4D97-AF65-F5344CB8AC3E}">
        <p14:creationId xmlns:p14="http://schemas.microsoft.com/office/powerpoint/2010/main" val="841085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395386D-F132-4C07-ACB8-5A69646FE3A9}"/>
              </a:ext>
            </a:extLst>
          </p:cNvPr>
          <p:cNvSpPr>
            <a:spLocks noGrp="1"/>
          </p:cNvSpPr>
          <p:nvPr>
            <p:ph type="title"/>
          </p:nvPr>
        </p:nvSpPr>
        <p:spPr>
          <a:xfrm>
            <a:off x="838200" y="365126"/>
            <a:ext cx="10515600" cy="154992"/>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E1B9CFBB-0827-504E-4F10-89DE3D3F4227}"/>
              </a:ext>
            </a:extLst>
          </p:cNvPr>
          <p:cNvSpPr>
            <a:spLocks noGrp="1"/>
          </p:cNvSpPr>
          <p:nvPr>
            <p:ph idx="1"/>
          </p:nvPr>
        </p:nvSpPr>
        <p:spPr>
          <a:xfrm>
            <a:off x="838200" y="864066"/>
            <a:ext cx="10515600" cy="5312897"/>
          </a:xfrm>
        </p:spPr>
        <p:txBody>
          <a:bodyPr>
            <a:normAutofit lnSpcReduction="10000"/>
          </a:bodyPr>
          <a:lstStyle/>
          <a:p>
            <a:r>
              <a:rPr lang="en-US" dirty="0"/>
              <a:t>Outside of academia, there is also a wide variety of terms used to describe this concept of intercultural competence. For example, the Council of Europe and the United Nations Educational, Scientific and Cultural Organization use the term ‘intercultural competence’ (Council of Europe, 2011; UNESCO, 2013); while the </a:t>
            </a:r>
            <a:r>
              <a:rPr lang="en-US" dirty="0" err="1"/>
              <a:t>Organisation</a:t>
            </a:r>
            <a:r>
              <a:rPr lang="en-US" dirty="0"/>
              <a:t> for Economic Co-operation and Development, Asia Society, and the United States Department of Education use ‘global competence’ (Asia Society, 2017; OECD, 2017).</a:t>
            </a:r>
          </a:p>
          <a:p>
            <a:pPr marL="0" indent="0">
              <a:buNone/>
            </a:pPr>
            <a:r>
              <a:rPr lang="en-US" dirty="0"/>
              <a:t> The US Department of Defense uses ‘cross-cultural competence’ and the World Bank uses ‘intercultural competence’. Even though there may not need to be consensus on terminology, it is important to understand how terms are defined, which frameworks are being used, and how these terms are translated into practice in the respective disciplines and contexts.</a:t>
            </a:r>
            <a:endParaRPr lang="ru-RU" dirty="0"/>
          </a:p>
        </p:txBody>
      </p:sp>
    </p:spTree>
    <p:extLst>
      <p:ext uri="{BB962C8B-B14F-4D97-AF65-F5344CB8AC3E}">
        <p14:creationId xmlns:p14="http://schemas.microsoft.com/office/powerpoint/2010/main" val="4281984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A30BD7-9F6D-6F2C-5C97-DE2459291CD1}"/>
              </a:ext>
            </a:extLst>
          </p:cNvPr>
          <p:cNvSpPr>
            <a:spLocks noGrp="1"/>
          </p:cNvSpPr>
          <p:nvPr>
            <p:ph type="title"/>
          </p:nvPr>
        </p:nvSpPr>
        <p:spPr>
          <a:xfrm>
            <a:off x="838200" y="365126"/>
            <a:ext cx="10515600" cy="255660"/>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D4E3669A-BB4B-2EF4-9026-02BFB06F568D}"/>
              </a:ext>
            </a:extLst>
          </p:cNvPr>
          <p:cNvSpPr>
            <a:spLocks noGrp="1"/>
          </p:cNvSpPr>
          <p:nvPr>
            <p:ph idx="1"/>
          </p:nvPr>
        </p:nvSpPr>
        <p:spPr>
          <a:xfrm>
            <a:off x="838200" y="1082180"/>
            <a:ext cx="10515600" cy="5094783"/>
          </a:xfrm>
        </p:spPr>
        <p:txBody>
          <a:bodyPr>
            <a:normAutofit/>
          </a:bodyPr>
          <a:lstStyle/>
          <a:p>
            <a:r>
              <a:rPr lang="en-US" dirty="0"/>
              <a:t>Scholars, primarily in the United States and in Europe, have been attempting to define intercultural competence since the late 1950s and 1960s. Much of the early literature consisted of published lists of </a:t>
            </a:r>
            <a:r>
              <a:rPr lang="en-US" dirty="0" err="1"/>
              <a:t>attitudes,knowledge</a:t>
            </a:r>
            <a:r>
              <a:rPr lang="en-US" dirty="0"/>
              <a:t> and skills that comprise intercultural competence (e.g. see Ezekiel, 1968; Gardner, 1962, Hall, 1959; Ruben, </a:t>
            </a:r>
            <a:r>
              <a:rPr lang="en-US" dirty="0" err="1"/>
              <a:t>Askling</a:t>
            </a:r>
            <a:r>
              <a:rPr lang="en-US" dirty="0"/>
              <a:t> &amp; Kealey,1977), with little of the scholarly work actually derived from research on the holistic concept of intercultural competence. In more recent years, visual frameworks have been developed, some of which attempt to establish the relationship between various aspects of intercultural competence.</a:t>
            </a:r>
          </a:p>
          <a:p>
            <a:endParaRPr lang="ru-RU" dirty="0"/>
          </a:p>
        </p:txBody>
      </p:sp>
    </p:spTree>
    <p:extLst>
      <p:ext uri="{BB962C8B-B14F-4D97-AF65-F5344CB8AC3E}">
        <p14:creationId xmlns:p14="http://schemas.microsoft.com/office/powerpoint/2010/main" val="1890364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C0EA5C-E0AC-C0C1-9C83-88225D899EFE}"/>
              </a:ext>
            </a:extLst>
          </p:cNvPr>
          <p:cNvSpPr>
            <a:spLocks noGrp="1"/>
          </p:cNvSpPr>
          <p:nvPr>
            <p:ph type="title"/>
          </p:nvPr>
        </p:nvSpPr>
        <p:spPr>
          <a:xfrm>
            <a:off x="838200" y="365126"/>
            <a:ext cx="10515600" cy="473774"/>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917084A2-4499-B45B-ACA4-C8A307DAC88D}"/>
              </a:ext>
            </a:extLst>
          </p:cNvPr>
          <p:cNvSpPr>
            <a:spLocks noGrp="1"/>
          </p:cNvSpPr>
          <p:nvPr>
            <p:ph idx="1"/>
          </p:nvPr>
        </p:nvSpPr>
        <p:spPr>
          <a:xfrm>
            <a:off x="293615" y="1073791"/>
            <a:ext cx="11484528" cy="5103172"/>
          </a:xfrm>
        </p:spPr>
        <p:txBody>
          <a:bodyPr>
            <a:normAutofit/>
          </a:bodyPr>
          <a:lstStyle/>
          <a:p>
            <a:r>
              <a:rPr lang="en-US" dirty="0" err="1"/>
              <a:t>Spitzberg</a:t>
            </a:r>
            <a:r>
              <a:rPr lang="en-US" dirty="0"/>
              <a:t> and </a:t>
            </a:r>
            <a:r>
              <a:rPr lang="en-US" dirty="0" err="1"/>
              <a:t>Changnon</a:t>
            </a:r>
            <a:r>
              <a:rPr lang="en-US" dirty="0"/>
              <a:t> (2009) categorize more than twenty definitions into five categories (which are not mutually exclusive): </a:t>
            </a:r>
          </a:p>
          <a:p>
            <a:r>
              <a:rPr lang="en-US" b="1" dirty="0"/>
              <a:t>compositional, co-orientational, developmental, adaptational and causal.</a:t>
            </a:r>
          </a:p>
          <a:p>
            <a:pPr marL="0" indent="0">
              <a:buNone/>
            </a:pPr>
            <a:r>
              <a:rPr lang="en-US" dirty="0"/>
              <a:t>One of the first research-based definitions and frameworks of intercultural competence came from Deardorff (2006) as the Process Model of Intercultural Competence; other frequently used definitions (as demonstrated through study by Deardorff &amp; </a:t>
            </a:r>
            <a:r>
              <a:rPr lang="en-US" dirty="0" err="1"/>
              <a:t>Arasaratnam</a:t>
            </a:r>
            <a:r>
              <a:rPr lang="en-US" dirty="0"/>
              <a:t>-Smith, 2017) include the Developmental Model of Intercultural Sensitivity (Bennett, 1986), Model of Intercultural Communicative Competence (Byram, 1997), Integrated Model of Intercultural Communicative Competence (</a:t>
            </a:r>
            <a:r>
              <a:rPr lang="en-US" dirty="0" err="1"/>
              <a:t>Arasaratnam</a:t>
            </a:r>
            <a:r>
              <a:rPr lang="en-US" dirty="0"/>
              <a:t>, 2006), and the Intercultural Competencies Dimensions Model(</a:t>
            </a:r>
            <a:r>
              <a:rPr lang="en-US" dirty="0" err="1"/>
              <a:t>Fantini</a:t>
            </a:r>
            <a:r>
              <a:rPr lang="en-US" dirty="0"/>
              <a:t>, 2009).</a:t>
            </a:r>
          </a:p>
        </p:txBody>
      </p:sp>
    </p:spTree>
    <p:extLst>
      <p:ext uri="{BB962C8B-B14F-4D97-AF65-F5344CB8AC3E}">
        <p14:creationId xmlns:p14="http://schemas.microsoft.com/office/powerpoint/2010/main" val="4188693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8F0105-7634-446E-1F7B-210252C47849}"/>
              </a:ext>
            </a:extLst>
          </p:cNvPr>
          <p:cNvSpPr>
            <a:spLocks noGrp="1"/>
          </p:cNvSpPr>
          <p:nvPr>
            <p:ph type="title"/>
          </p:nvPr>
        </p:nvSpPr>
        <p:spPr>
          <a:xfrm>
            <a:off x="838200" y="365125"/>
            <a:ext cx="10515600" cy="700277"/>
          </a:xfrm>
        </p:spPr>
        <p:txBody>
          <a:bodyPr>
            <a:normAutofit fontScale="90000"/>
          </a:bodyPr>
          <a:lstStyle/>
          <a:p>
            <a:r>
              <a:rPr lang="en-US" dirty="0"/>
              <a:t>Major Dimensions of Intercultural Competence</a:t>
            </a:r>
            <a:endParaRPr lang="ru-RU" dirty="0"/>
          </a:p>
        </p:txBody>
      </p:sp>
      <p:sp>
        <p:nvSpPr>
          <p:cNvPr id="3" name="Объект 2">
            <a:extLst>
              <a:ext uri="{FF2B5EF4-FFF2-40B4-BE49-F238E27FC236}">
                <a16:creationId xmlns:a16="http://schemas.microsoft.com/office/drawing/2014/main" id="{D4D8FE57-9712-47A5-947A-ADAC35D85124}"/>
              </a:ext>
            </a:extLst>
          </p:cNvPr>
          <p:cNvSpPr>
            <a:spLocks noGrp="1"/>
          </p:cNvSpPr>
          <p:nvPr>
            <p:ph idx="1"/>
          </p:nvPr>
        </p:nvSpPr>
        <p:spPr>
          <a:xfrm>
            <a:off x="276837" y="1065402"/>
            <a:ext cx="11643919" cy="5111561"/>
          </a:xfrm>
        </p:spPr>
        <p:txBody>
          <a:bodyPr>
            <a:normAutofit fontScale="92500" lnSpcReduction="20000"/>
          </a:bodyPr>
          <a:lstStyle/>
          <a:p>
            <a:r>
              <a:rPr lang="en-US" dirty="0"/>
              <a:t>The basic definition of competence is </a:t>
            </a:r>
            <a:r>
              <a:rPr lang="en-US" b="1" dirty="0"/>
              <a:t>the attitudes, knowledge and skills of an individual</a:t>
            </a:r>
            <a:r>
              <a:rPr lang="en-US" dirty="0"/>
              <a:t>. Some intercultural competence definitions also include awareness, motivation and personality traits as separate dimensions, and more recent definitions also include emotional intelligence and mindfulness.</a:t>
            </a:r>
          </a:p>
          <a:p>
            <a:pPr marL="0" indent="0">
              <a:buNone/>
            </a:pPr>
            <a:r>
              <a:rPr lang="en-US" dirty="0"/>
              <a:t>One of the research-based definitions also adds internal and external outcomes. Many of the existing definitions assume sojourning in an environment different from one’s own and often include adaptability as a common element in many of the definitions of intercultural competence.</a:t>
            </a:r>
          </a:p>
          <a:p>
            <a:r>
              <a:rPr lang="en-US" dirty="0"/>
              <a:t>Numerous definitions conclude that a desired outcome of intercultural competence is communication and </a:t>
            </a:r>
            <a:r>
              <a:rPr lang="en-US" dirty="0" err="1"/>
              <a:t>behaviour</a:t>
            </a:r>
            <a:r>
              <a:rPr lang="en-US" dirty="0"/>
              <a:t> that are both effective and appropriate, with effectiveness being determined by the individual and appropriateness being determined by the other person(s) in the interaction.</a:t>
            </a:r>
          </a:p>
          <a:p>
            <a:r>
              <a:rPr lang="en-US" dirty="0"/>
              <a:t>Effectiveness (the degree to which one achieves one’s goals) is only half the intercultural equation, with appropriateness being the other half. Intercultural</a:t>
            </a:r>
          </a:p>
          <a:p>
            <a:r>
              <a:rPr lang="en-US" dirty="0"/>
              <a:t>competence requires both.</a:t>
            </a:r>
            <a:endParaRPr lang="ru-RU" dirty="0"/>
          </a:p>
        </p:txBody>
      </p:sp>
    </p:spTree>
    <p:extLst>
      <p:ext uri="{BB962C8B-B14F-4D97-AF65-F5344CB8AC3E}">
        <p14:creationId xmlns:p14="http://schemas.microsoft.com/office/powerpoint/2010/main" val="1748415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DF80BD-FC4E-6A8A-7BD3-A181BCFF4BE7}"/>
              </a:ext>
            </a:extLst>
          </p:cNvPr>
          <p:cNvSpPr>
            <a:spLocks noGrp="1"/>
          </p:cNvSpPr>
          <p:nvPr>
            <p:ph type="title"/>
          </p:nvPr>
        </p:nvSpPr>
        <p:spPr>
          <a:xfrm>
            <a:off x="838200" y="365125"/>
            <a:ext cx="10515600" cy="196937"/>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35D58818-5461-081D-1E99-7C124F530305}"/>
              </a:ext>
            </a:extLst>
          </p:cNvPr>
          <p:cNvSpPr>
            <a:spLocks noGrp="1"/>
          </p:cNvSpPr>
          <p:nvPr>
            <p:ph idx="1"/>
          </p:nvPr>
        </p:nvSpPr>
        <p:spPr>
          <a:xfrm>
            <a:off x="838200" y="914400"/>
            <a:ext cx="10515600" cy="5262563"/>
          </a:xfrm>
        </p:spPr>
        <p:txBody>
          <a:bodyPr>
            <a:normAutofit lnSpcReduction="10000"/>
          </a:bodyPr>
          <a:lstStyle/>
          <a:p>
            <a:r>
              <a:rPr lang="en-US" dirty="0"/>
              <a:t>Attitudes refer to feelings, positions or ways of thinking, predicated on assumptions and values, that impact on one’s </a:t>
            </a:r>
            <a:r>
              <a:rPr lang="en-US" dirty="0" err="1"/>
              <a:t>behaviour</a:t>
            </a:r>
            <a:r>
              <a:rPr lang="en-US" dirty="0"/>
              <a:t>. Three key attitudes emerged as part of the consensus documented in the Deardorff (2006) study: respect, openness and curiosity/discovery. Respect for others involves demonstrating that they are valued, including through showing interest in them and listening attentively to them. It is especially important to extend respect to those whose beliefs and values may differ from one’s own. </a:t>
            </a:r>
          </a:p>
          <a:p>
            <a:pPr marL="0" indent="0">
              <a:buNone/>
            </a:pPr>
            <a:r>
              <a:rPr lang="en-US" dirty="0"/>
              <a:t>Openness and curiosity both imply a willingness to risk and to move beyond one’s comfort zone. These three attitudes are foundational to the further development of the knowledge and skills needed for intercultural competence. Other attitudes found in intercultural competence definitions include patience, tolerance, acceptance, politeness and friendliness.</a:t>
            </a:r>
            <a:endParaRPr lang="ru-RU" dirty="0"/>
          </a:p>
        </p:txBody>
      </p:sp>
    </p:spTree>
    <p:extLst>
      <p:ext uri="{BB962C8B-B14F-4D97-AF65-F5344CB8AC3E}">
        <p14:creationId xmlns:p14="http://schemas.microsoft.com/office/powerpoint/2010/main" val="52051627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Документ" ma:contentTypeID="0x010100CFE223B570C9194E8C3CEF09D3543925" ma:contentTypeVersion="5" ma:contentTypeDescription="Создание документа." ma:contentTypeScope="" ma:versionID="c7b8ca70a6167ff050d91cd212567b0e">
  <xsd:schema xmlns:xsd="http://www.w3.org/2001/XMLSchema" xmlns:xs="http://www.w3.org/2001/XMLSchema" xmlns:p="http://schemas.microsoft.com/office/2006/metadata/properties" xmlns:ns3="3506931a-0e20-442f-bb04-91d04be5cb99" targetNamespace="http://schemas.microsoft.com/office/2006/metadata/properties" ma:root="true" ma:fieldsID="268f190777b3d070ef31ccbb052adb7f" ns3:_="">
    <xsd:import namespace="3506931a-0e20-442f-bb04-91d04be5cb99"/>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06931a-0e20-442f-bb04-91d04be5cb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Тип контента"/>
        <xsd:element ref="dc:title" minOccurs="0" maxOccurs="1" ma:index="4" ma:displayName="Название"/>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87806A0-872E-440C-AE83-60BE7283F4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506931a-0e20-442f-bb04-91d04be5cb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58F8DEC-0DBF-410F-BC24-F7832B211227}">
  <ds:schemaRefs>
    <ds:schemaRef ds:uri="http://schemas.microsoft.com/sharepoint/v3/contenttype/forms"/>
  </ds:schemaRefs>
</ds:datastoreItem>
</file>

<file path=customXml/itemProps3.xml><?xml version="1.0" encoding="utf-8"?>
<ds:datastoreItem xmlns:ds="http://schemas.openxmlformats.org/officeDocument/2006/customXml" ds:itemID="{33948C72-D88B-4D75-ACC7-10545334DD0D}">
  <ds:schemaRefs>
    <ds:schemaRef ds:uri="http://purl.org/dc/dcmitype/"/>
    <ds:schemaRef ds:uri="http://schemas.microsoft.com/office/2006/documentManagement/types"/>
    <ds:schemaRef ds:uri="http://www.w3.org/XML/1998/namespace"/>
    <ds:schemaRef ds:uri="http://purl.org/dc/elements/1.1/"/>
    <ds:schemaRef ds:uri="http://purl.org/dc/terms/"/>
    <ds:schemaRef ds:uri="3506931a-0e20-442f-bb04-91d04be5cb99"/>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33</TotalTime>
  <Words>2227</Words>
  <Application>Microsoft Office PowerPoint</Application>
  <PresentationFormat>Широкоэкранный</PresentationFormat>
  <Paragraphs>60</Paragraphs>
  <Slides>17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17</vt:i4>
      </vt:variant>
    </vt:vector>
  </HeadingPairs>
  <TitlesOfParts>
    <vt:vector size="23" baseType="lpstr">
      <vt:lpstr>Arial</vt:lpstr>
      <vt:lpstr>Calibri</vt:lpstr>
      <vt:lpstr>Calibri Light</vt:lpstr>
      <vt:lpstr>SwiftLTStd-Regular</vt:lpstr>
      <vt:lpstr>SwiftLTStd-Regular+fb</vt:lpstr>
      <vt:lpstr>Тема Office</vt:lpstr>
      <vt:lpstr>Defining, Developing and Assessing Intercultural Competence</vt:lpstr>
      <vt:lpstr>Introduction</vt:lpstr>
      <vt:lpstr>Terms and Definitions</vt:lpstr>
      <vt:lpstr>Презентация PowerPoint</vt:lpstr>
      <vt:lpstr>Презентация PowerPoint</vt:lpstr>
      <vt:lpstr>Презентация PowerPoint</vt:lpstr>
      <vt:lpstr>Презентация PowerPoint</vt:lpstr>
      <vt:lpstr>Major Dimensions of Intercultural Competence</vt:lpstr>
      <vt:lpstr>Презентация PowerPoint</vt:lpstr>
      <vt:lpstr>Презентация PowerPoint</vt:lpstr>
      <vt:lpstr>Developing Intercultural Competence</vt:lpstr>
      <vt:lpstr>Презентация PowerPoint</vt:lpstr>
      <vt:lpstr>Assessing Intercultural Competence (Principles, Changing Assessment Paradigm)</vt:lpstr>
      <vt:lpstr>Some key principles for assessing intercultural competence include the following:</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Defining, Developing and Assessing Intercultural Competence</dc:title>
  <dc:creator>Сейдикенова Алмаш</dc:creator>
  <cp:lastModifiedBy>Сейдикенова Алмаш</cp:lastModifiedBy>
  <cp:revision>2</cp:revision>
  <dcterms:created xsi:type="dcterms:W3CDTF">2023-02-09T07:08:07Z</dcterms:created>
  <dcterms:modified xsi:type="dcterms:W3CDTF">2023-03-02T04:40:53Z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0x010100CFE223B570C9194E8C3CEF09D3543925</vt:lpwstr>
  </property>
</Properties>
</file>